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</p:sldIdLst>
  <p:sldSz cy="43200625" cx="32399275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6" roundtripDataSignature="AMtx7mi4/yINUUiyaPDuzrTzTfxgGMnv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271713" y="1143000"/>
            <a:ext cx="231457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2271713" y="1143000"/>
            <a:ext cx="231457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2429947" y="7070108"/>
            <a:ext cx="27539395" cy="1504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259"/>
              <a:buFont typeface="Calibri"/>
              <a:buNone/>
              <a:defRPr sz="2125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4049911" y="22690338"/>
            <a:ext cx="24299466" cy="104301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sz="8504"/>
            </a:lvl1pPr>
            <a:lvl2pPr lvl="1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None/>
              <a:defRPr sz="7086"/>
            </a:lvl2pPr>
            <a:lvl3pPr lvl="2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6378"/>
            </a:lvl3pPr>
            <a:lvl4pPr lvl="3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4pPr>
            <a:lvl5pPr lvl="4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5pPr>
            <a:lvl6pPr lvl="5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6pPr>
            <a:lvl7pPr lvl="6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7pPr>
            <a:lvl8pPr lvl="7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8pPr>
            <a:lvl9pPr lvl="8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1" type="body"/>
          </p:nvPr>
        </p:nvSpPr>
        <p:spPr>
          <a:xfrm rot="5400000">
            <a:off x="2494440" y="11233181"/>
            <a:ext cx="27410408" cy="279443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/>
          <p:nvPr>
            <p:ph type="title"/>
          </p:nvPr>
        </p:nvSpPr>
        <p:spPr>
          <a:xfrm rot="5400000">
            <a:off x="8373518" y="17112258"/>
            <a:ext cx="36610544" cy="69860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1" type="body"/>
          </p:nvPr>
        </p:nvSpPr>
        <p:spPr>
          <a:xfrm rot="5400000">
            <a:off x="-5801170" y="10328657"/>
            <a:ext cx="36610544" cy="205532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2210578" y="10770172"/>
            <a:ext cx="27944386" cy="17970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259"/>
              <a:buFont typeface="Calibri"/>
              <a:buNone/>
              <a:defRPr sz="2125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2210578" y="28910440"/>
            <a:ext cx="27944386" cy="9450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sz="8504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7086"/>
              <a:buNone/>
              <a:defRPr sz="7086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6378"/>
              <a:buNone/>
              <a:defRPr sz="6378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2227451" y="11500170"/>
            <a:ext cx="13769697" cy="27410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16402140" y="11500170"/>
            <a:ext cx="13769697" cy="27410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223167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2231675" y="10590160"/>
            <a:ext cx="13706415" cy="51900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b="1" sz="8504"/>
            </a:lvl1pPr>
            <a:lvl2pPr indent="-2286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None/>
              <a:defRPr b="1" sz="7086"/>
            </a:lvl2pPr>
            <a:lvl3pPr indent="-2286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b="1" sz="6378"/>
            </a:lvl3pPr>
            <a:lvl4pPr indent="-2286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4pPr>
            <a:lvl5pPr indent="-2286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5pPr>
            <a:lvl6pPr indent="-2286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6pPr>
            <a:lvl7pPr indent="-2286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7pPr>
            <a:lvl8pPr indent="-2286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8pPr>
            <a:lvl9pPr indent="-2286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2231675" y="15780233"/>
            <a:ext cx="13706415" cy="23210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16402142" y="10590160"/>
            <a:ext cx="13773917" cy="51900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b="1" sz="8504"/>
            </a:lvl1pPr>
            <a:lvl2pPr indent="-2286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None/>
              <a:defRPr b="1" sz="7086"/>
            </a:lvl2pPr>
            <a:lvl3pPr indent="-2286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b="1" sz="6378"/>
            </a:lvl3pPr>
            <a:lvl4pPr indent="-2286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4pPr>
            <a:lvl5pPr indent="-2286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5pPr>
            <a:lvl6pPr indent="-2286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6pPr>
            <a:lvl7pPr indent="-2286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7pPr>
            <a:lvl8pPr indent="-2286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8pPr>
            <a:lvl9pPr indent="-2286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16402142" y="15780233"/>
            <a:ext cx="13773917" cy="23210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/>
          <p:nvPr>
            <p:ph type="title"/>
          </p:nvPr>
        </p:nvSpPr>
        <p:spPr>
          <a:xfrm>
            <a:off x="2231671" y="2880042"/>
            <a:ext cx="10449614" cy="100801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338"/>
              <a:buFont typeface="Calibri"/>
              <a:buNone/>
              <a:defRPr sz="1133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" type="body"/>
          </p:nvPr>
        </p:nvSpPr>
        <p:spPr>
          <a:xfrm>
            <a:off x="13773917" y="6220102"/>
            <a:ext cx="16402140" cy="30700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948563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1338"/>
              <a:buChar char="•"/>
              <a:defRPr sz="11338"/>
            </a:lvl1pPr>
            <a:lvl2pPr indent="-858583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9921"/>
              <a:buChar char="•"/>
              <a:defRPr sz="9921"/>
            </a:lvl2pPr>
            <a:lvl3pPr indent="-768604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8504"/>
              <a:buChar char="•"/>
              <a:defRPr sz="8504"/>
            </a:lvl3pPr>
            <a:lvl4pPr indent="-678561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4pPr>
            <a:lvl5pPr indent="-678561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5pPr>
            <a:lvl6pPr indent="-67856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6pPr>
            <a:lvl7pPr indent="-67856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7pPr>
            <a:lvl8pPr indent="-67856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8pPr>
            <a:lvl9pPr indent="-67856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9pPr>
          </a:lstStyle>
          <a:p/>
        </p:txBody>
      </p:sp>
      <p:sp>
        <p:nvSpPr>
          <p:cNvPr id="61" name="Google Shape;61;p10"/>
          <p:cNvSpPr txBox="1"/>
          <p:nvPr>
            <p:ph idx="2" type="body"/>
          </p:nvPr>
        </p:nvSpPr>
        <p:spPr>
          <a:xfrm>
            <a:off x="2231671" y="12960191"/>
            <a:ext cx="10449614" cy="240103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1pPr>
            <a:lvl2pPr indent="-2286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960"/>
              <a:buNone/>
              <a:defRPr sz="4960"/>
            </a:lvl2pPr>
            <a:lvl3pPr indent="-2286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3pPr>
            <a:lvl4pPr indent="-2286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4pPr>
            <a:lvl5pPr indent="-2286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5pPr>
            <a:lvl6pPr indent="-2286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6pPr>
            <a:lvl7pPr indent="-2286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7pPr>
            <a:lvl8pPr indent="-2286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8pPr>
            <a:lvl9pPr indent="-2286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9pPr>
          </a:lstStyle>
          <a:p/>
        </p:txBody>
      </p:sp>
      <p:sp>
        <p:nvSpPr>
          <p:cNvPr id="62" name="Google Shape;62;p10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type="title"/>
          </p:nvPr>
        </p:nvSpPr>
        <p:spPr>
          <a:xfrm>
            <a:off x="2231671" y="2880042"/>
            <a:ext cx="10449614" cy="100801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338"/>
              <a:buFont typeface="Calibri"/>
              <a:buNone/>
              <a:defRPr sz="1133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/>
          <p:nvPr>
            <p:ph idx="2" type="pic"/>
          </p:nvPr>
        </p:nvSpPr>
        <p:spPr>
          <a:xfrm>
            <a:off x="13773917" y="6220102"/>
            <a:ext cx="16402140" cy="30700453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"/>
          <p:cNvSpPr txBox="1"/>
          <p:nvPr>
            <p:ph idx="1" type="body"/>
          </p:nvPr>
        </p:nvSpPr>
        <p:spPr>
          <a:xfrm>
            <a:off x="2231671" y="12960191"/>
            <a:ext cx="10449614" cy="240103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1pPr>
            <a:lvl2pPr indent="-2286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960"/>
              <a:buNone/>
              <a:defRPr sz="4960"/>
            </a:lvl2pPr>
            <a:lvl3pPr indent="-2286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3pPr>
            <a:lvl4pPr indent="-2286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4pPr>
            <a:lvl5pPr indent="-2286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5pPr>
            <a:lvl6pPr indent="-2286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6pPr>
            <a:lvl7pPr indent="-2286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7pPr>
            <a:lvl8pPr indent="-2286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8pPr>
            <a:lvl9pPr indent="-2286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9pPr>
          </a:lstStyle>
          <a:p/>
        </p:txBody>
      </p:sp>
      <p:sp>
        <p:nvSpPr>
          <p:cNvPr id="69" name="Google Shape;69;p11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90"/>
              <a:buFont typeface="Calibri"/>
              <a:buNone/>
              <a:defRPr b="0" i="0" sz="1558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858583" lvl="0" marL="457200" marR="0" rtl="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9921"/>
              <a:buFont typeface="Arial"/>
              <a:buChar char="•"/>
              <a:defRPr b="0" i="0" sz="992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8604" lvl="1" marL="9144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8504"/>
              <a:buFont typeface="Arial"/>
              <a:buChar char="•"/>
              <a:defRPr b="0" i="0" sz="850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78561" lvl="2" marL="13716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Font typeface="Arial"/>
              <a:buChar char="•"/>
              <a:defRPr b="0" i="0" sz="708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633603" lvl="3" marL="18288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b="0" i="0" sz="63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633603" lvl="4" marL="22860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b="0" i="0" sz="63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633603" lvl="5" marL="27432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b="0" i="0" sz="63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633603" lvl="6" marL="32004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b="0" i="0" sz="63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633603" lvl="7" marL="36576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b="0" i="0" sz="63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633603" lvl="8" marL="41148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b="0" i="0" sz="63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image" Target="../media/image15.png"/><Relationship Id="rId22" Type="http://schemas.openxmlformats.org/officeDocument/2006/relationships/hyperlink" Target="https://historiasdenuevayork.es/2011/07/06/bandera-de-la-ciudad-de-nueva-york" TargetMode="External"/><Relationship Id="rId21" Type="http://schemas.openxmlformats.org/officeDocument/2006/relationships/image" Target="../media/image3.png"/><Relationship Id="rId24" Type="http://schemas.openxmlformats.org/officeDocument/2006/relationships/image" Target="../media/image20.png"/><Relationship Id="rId23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1.png"/><Relationship Id="rId4" Type="http://schemas.openxmlformats.org/officeDocument/2006/relationships/image" Target="../media/image2.png"/><Relationship Id="rId9" Type="http://schemas.openxmlformats.org/officeDocument/2006/relationships/hyperlink" Target="http://www.dane.gov.co/index.php/estadisticas-por-tema/demografia-y-poblacion/proyecciones-de-poblacion" TargetMode="External"/><Relationship Id="rId26" Type="http://schemas.openxmlformats.org/officeDocument/2006/relationships/image" Target="../media/image4.png"/><Relationship Id="rId25" Type="http://schemas.openxmlformats.org/officeDocument/2006/relationships/image" Target="../media/image5.png"/><Relationship Id="rId28" Type="http://schemas.openxmlformats.org/officeDocument/2006/relationships/hyperlink" Target="https://en.wikipedia.org/wiki/Measles" TargetMode="External"/><Relationship Id="rId27" Type="http://schemas.openxmlformats.org/officeDocument/2006/relationships/image" Target="../media/image16.png"/><Relationship Id="rId5" Type="http://schemas.openxmlformats.org/officeDocument/2006/relationships/image" Target="../media/image6.png"/><Relationship Id="rId6" Type="http://schemas.openxmlformats.org/officeDocument/2006/relationships/image" Target="../media/image14.png"/><Relationship Id="rId29" Type="http://schemas.openxmlformats.org/officeDocument/2006/relationships/image" Target="../media/image17.png"/><Relationship Id="rId7" Type="http://schemas.openxmlformats.org/officeDocument/2006/relationships/image" Target="../media/image13.jpg"/><Relationship Id="rId8" Type="http://schemas.openxmlformats.org/officeDocument/2006/relationships/hyperlink" Target="https://www.cdc.gov/measles/cases-outbreaks.html" TargetMode="External"/><Relationship Id="rId31" Type="http://schemas.openxmlformats.org/officeDocument/2006/relationships/hyperlink" Target="https://doi.org/10.1056/nejmoa1912514" TargetMode="External"/><Relationship Id="rId30" Type="http://schemas.openxmlformats.org/officeDocument/2006/relationships/hyperlink" Target="https://saludata.saludcapital.gov.co/osb/index.php/datos-de-salud/enfermedades-trasmisibles/vacunacion/" TargetMode="External"/><Relationship Id="rId11" Type="http://schemas.openxmlformats.org/officeDocument/2006/relationships/image" Target="../media/image12.png"/><Relationship Id="rId10" Type="http://schemas.openxmlformats.org/officeDocument/2006/relationships/hyperlink" Target="https://www.statista.com/chart/20222/annual-global-deaths-of-measles/" TargetMode="External"/><Relationship Id="rId13" Type="http://schemas.openxmlformats.org/officeDocument/2006/relationships/image" Target="../media/image19.png"/><Relationship Id="rId12" Type="http://schemas.openxmlformats.org/officeDocument/2006/relationships/image" Target="../media/image1.png"/><Relationship Id="rId15" Type="http://schemas.openxmlformats.org/officeDocument/2006/relationships/image" Target="../media/image9.png"/><Relationship Id="rId14" Type="http://schemas.openxmlformats.org/officeDocument/2006/relationships/image" Target="../media/image8.png"/><Relationship Id="rId17" Type="http://schemas.openxmlformats.org/officeDocument/2006/relationships/image" Target="../media/image11.png"/><Relationship Id="rId16" Type="http://schemas.openxmlformats.org/officeDocument/2006/relationships/image" Target="../media/image18.png"/><Relationship Id="rId19" Type="http://schemas.openxmlformats.org/officeDocument/2006/relationships/hyperlink" Target="https://www.shutterstock.com/es/image-vector/kids-icon-vector-illustration-1170447067" TargetMode="External"/><Relationship Id="rId1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p&#10;&#10;Description automatically generated" id="89" name="Google Shape;89;p1"/>
          <p:cNvPicPr preferRelativeResize="0"/>
          <p:nvPr/>
        </p:nvPicPr>
        <p:blipFill rotWithShape="1">
          <a:blip r:embed="rId4">
            <a:alphaModFix/>
          </a:blip>
          <a:srcRect b="27" l="5781" r="-607" t="4551"/>
          <a:stretch/>
        </p:blipFill>
        <p:spPr>
          <a:xfrm rot="1320000">
            <a:off x="22586799" y="5064918"/>
            <a:ext cx="8258936" cy="81026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p&#10;&#10;Description automatically generated" id="90" name="Google Shape;90;p1"/>
          <p:cNvPicPr preferRelativeResize="0"/>
          <p:nvPr/>
        </p:nvPicPr>
        <p:blipFill rotWithShape="1">
          <a:blip r:embed="rId5">
            <a:alphaModFix/>
          </a:blip>
          <a:srcRect b="26330" l="-53" r="-122" t="0"/>
          <a:stretch/>
        </p:blipFill>
        <p:spPr>
          <a:xfrm>
            <a:off x="266476" y="4558930"/>
            <a:ext cx="12622581" cy="62455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ottle, indoor, drinking water&#10;&#10;Description automatically generated" id="91" name="Google Shape;91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8664" y="20585303"/>
            <a:ext cx="4463375" cy="46887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art, sunburst chart&#10;&#10;Description automatically generated" id="92" name="Google Shape;92;p1"/>
          <p:cNvPicPr preferRelativeResize="0"/>
          <p:nvPr/>
        </p:nvPicPr>
        <p:blipFill rotWithShape="1">
          <a:blip r:embed="rId7">
            <a:alphaModFix/>
          </a:blip>
          <a:srcRect b="3084" l="17042" r="16746" t="3558"/>
          <a:stretch/>
        </p:blipFill>
        <p:spPr>
          <a:xfrm>
            <a:off x="127918" y="31029678"/>
            <a:ext cx="7671492" cy="7042441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 txBox="1"/>
          <p:nvPr/>
        </p:nvSpPr>
        <p:spPr>
          <a:xfrm>
            <a:off x="336587" y="4159154"/>
            <a:ext cx="3192456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Increasing Measles, Mumps, and Rubella (MMR) Vaccination in Children in Bogota, Colombia &amp; New York City, United States 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1225159" y="39034452"/>
            <a:ext cx="30670165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References</a:t>
            </a:r>
            <a:endParaRPr b="1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Center for Disease Control and Prevention. (2022, June). </a:t>
            </a:r>
            <a:r>
              <a:rPr b="0" i="1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Measles Cases and Outbreaks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https://www.cdc.gov/measles/cases-outbreaks.html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DANE. Proyecciones de población. Disponible en: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http://www.dane.gov.co/index.php/estadisticas-por-tema/demografia-y-poblacion/proyecciones-de-poblacion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Buchholz, K. (2020, November 12). </a:t>
            </a:r>
            <a:r>
              <a:rPr b="0" i="1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Measles: Deadly Disease Makes a Comeback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Statista Infographics.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https://www.statista.com/chart/20222/annual-global-deaths-of-measles/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2800" u="none" cap="none" strike="noStrike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2757557" y="927296"/>
            <a:ext cx="6107190" cy="2423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0089263" y="686800"/>
            <a:ext cx="6278401" cy="2945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27248541" y="151368"/>
            <a:ext cx="3416516" cy="26922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M4 Web.::" id="98" name="Google Shape;98;p1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7248540" y="1846335"/>
            <a:ext cx="3675065" cy="2068946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"/>
          <p:cNvSpPr/>
          <p:nvPr/>
        </p:nvSpPr>
        <p:spPr>
          <a:xfrm>
            <a:off x="10319895" y="41040193"/>
            <a:ext cx="11756067" cy="146496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WWW.OIISP.ORG</a:t>
            </a:r>
            <a:endParaRPr b="1" i="0" sz="3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9779428" y="6728502"/>
            <a:ext cx="4056378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Population 7.3 million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Urban </a:t>
            </a:r>
            <a:endParaRPr/>
          </a:p>
        </p:txBody>
      </p:sp>
      <p:sp>
        <p:nvSpPr>
          <p:cNvPr id="101" name="Google Shape;101;p1"/>
          <p:cNvSpPr txBox="1"/>
          <p:nvPr/>
        </p:nvSpPr>
        <p:spPr>
          <a:xfrm>
            <a:off x="22141570" y="6847982"/>
            <a:ext cx="483273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Population: 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8.2 million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Urban</a:t>
            </a:r>
            <a:endParaRPr/>
          </a:p>
        </p:txBody>
      </p:sp>
      <p:sp>
        <p:nvSpPr>
          <p:cNvPr id="102" name="Google Shape;102;p1"/>
          <p:cNvSpPr txBox="1"/>
          <p:nvPr/>
        </p:nvSpPr>
        <p:spPr>
          <a:xfrm>
            <a:off x="4102649" y="10921566"/>
            <a:ext cx="450037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Measles? </a:t>
            </a:r>
            <a:endParaRPr/>
          </a:p>
        </p:txBody>
      </p:sp>
      <p:sp>
        <p:nvSpPr>
          <p:cNvPr id="103" name="Google Shape;103;p1"/>
          <p:cNvSpPr txBox="1"/>
          <p:nvPr/>
        </p:nvSpPr>
        <p:spPr>
          <a:xfrm>
            <a:off x="15508150" y="12073088"/>
            <a:ext cx="432359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Target Population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"/>
          <p:cNvSpPr txBox="1"/>
          <p:nvPr/>
        </p:nvSpPr>
        <p:spPr>
          <a:xfrm>
            <a:off x="163016" y="11847938"/>
            <a:ext cx="10277100" cy="76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a highly contagious viral illness. It usually presents as a maculopapular rash with cough, coryza, conjunctivitis, and Koplik spots. The virus is highly contagious because it can remain infectious on a fomite for up to 2 hours. 9/10 people who are in close contact with measles will get the virus if not vaccinated with MMR. 30% of Measles cases develop complications. The disease is preventable with the MMR vaccine which is 97% effective, and 2 doses are recommended to all children that are immunocompetent per CDC and PAI.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last 5 years, measles cases have risen in Bogota and NYC due to both cities being popular ports of immigration and travel.  </a:t>
            </a:r>
            <a:endParaRPr sz="3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person, indoor&#10;&#10;Description automatically generated" id="105" name="Google Shape;105;p1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0736731" y="11844850"/>
            <a:ext cx="3421402" cy="6403091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06" name="Google Shape;106;p1"/>
          <p:cNvSpPr txBox="1"/>
          <p:nvPr/>
        </p:nvSpPr>
        <p:spPr>
          <a:xfrm>
            <a:off x="14828044" y="21371719"/>
            <a:ext cx="27432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"/>
          <p:cNvSpPr txBox="1"/>
          <p:nvPr/>
        </p:nvSpPr>
        <p:spPr>
          <a:xfrm>
            <a:off x="4743976" y="5122015"/>
            <a:ext cx="2213020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Maria Camila Payan Rodriguez, Genevieve Richards, Sara Marulanda Muñoz, Laura Nicole Largo Aristizabal,  Juliana Andrea Montoya Conde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"/>
          <p:cNvSpPr txBox="1"/>
          <p:nvPr/>
        </p:nvSpPr>
        <p:spPr>
          <a:xfrm>
            <a:off x="3044604" y="29049897"/>
            <a:ext cx="800800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U.N. Sustainable Development Goal </a:t>
            </a:r>
            <a:endParaRPr b="1"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"/>
          <p:cNvSpPr txBox="1"/>
          <p:nvPr/>
        </p:nvSpPr>
        <p:spPr>
          <a:xfrm>
            <a:off x="2181492" y="29833379"/>
            <a:ext cx="9486284" cy="630942"/>
          </a:xfrm>
          <a:prstGeom prst="rect">
            <a:avLst/>
          </a:prstGeom>
          <a:solidFill>
            <a:srgbClr val="A8D08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#Envision2030 Goal 3: Good Health and Well-being</a:t>
            </a:r>
            <a:endParaRPr sz="3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ext&#10;&#10;Description automatically generated" id="110" name="Google Shape;110;p1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7729336" y="34099419"/>
            <a:ext cx="6014791" cy="23309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xt&#10;&#10;Description automatically generated" id="111" name="Google Shape;111;p1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7537174" y="31564146"/>
            <a:ext cx="6509972" cy="2064292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"/>
          <p:cNvSpPr/>
          <p:nvPr/>
        </p:nvSpPr>
        <p:spPr>
          <a:xfrm rot="8820000">
            <a:off x="5232770" y="32245847"/>
            <a:ext cx="1847523" cy="1291083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"/>
          <p:cNvSpPr txBox="1"/>
          <p:nvPr/>
        </p:nvSpPr>
        <p:spPr>
          <a:xfrm>
            <a:off x="12670720" y="7801669"/>
            <a:ext cx="8616083" cy="3323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compare Measles outbreaks and vaccination rates within children 5 years and younger in Bogota, Colombia and New York City, United States using U.N. Sustainable Development Goals and to develop a proposal to improve vaccination rates.</a:t>
            </a:r>
            <a:endParaRPr/>
          </a:p>
        </p:txBody>
      </p:sp>
      <p:sp>
        <p:nvSpPr>
          <p:cNvPr id="114" name="Google Shape;114;p1"/>
          <p:cNvSpPr txBox="1"/>
          <p:nvPr/>
        </p:nvSpPr>
        <p:spPr>
          <a:xfrm>
            <a:off x="3705105" y="21310023"/>
            <a:ext cx="842609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VACCINE → MMR Live attenuated</a:t>
            </a:r>
            <a:endParaRPr sz="3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"/>
          <p:cNvSpPr txBox="1"/>
          <p:nvPr/>
        </p:nvSpPr>
        <p:spPr>
          <a:xfrm>
            <a:off x="5553035" y="20255197"/>
            <a:ext cx="274319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Prevention</a:t>
            </a:r>
            <a:endParaRPr/>
          </a:p>
        </p:txBody>
      </p:sp>
      <p:sp>
        <p:nvSpPr>
          <p:cNvPr id="116" name="Google Shape;116;p1"/>
          <p:cNvSpPr txBox="1"/>
          <p:nvPr/>
        </p:nvSpPr>
        <p:spPr>
          <a:xfrm>
            <a:off x="3738774" y="22518713"/>
            <a:ext cx="3535635" cy="630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97% effective</a:t>
            </a:r>
            <a:endParaRPr sz="3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"/>
          <p:cNvSpPr txBox="1"/>
          <p:nvPr/>
        </p:nvSpPr>
        <p:spPr>
          <a:xfrm>
            <a:off x="3705105" y="23562683"/>
            <a:ext cx="9988321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PAI: 1 year (1st Dose) 5 years (2nd Dose)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CDC: 12-15 months (1st Does) 5-6 years (2nd Dose </a:t>
            </a:r>
            <a:endParaRPr/>
          </a:p>
        </p:txBody>
      </p:sp>
      <p:sp>
        <p:nvSpPr>
          <p:cNvPr id="118" name="Google Shape;118;p1"/>
          <p:cNvSpPr txBox="1"/>
          <p:nvPr/>
        </p:nvSpPr>
        <p:spPr>
          <a:xfrm>
            <a:off x="5633267" y="25426114"/>
            <a:ext cx="283068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Justification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"/>
          <p:cNvSpPr txBox="1"/>
          <p:nvPr/>
        </p:nvSpPr>
        <p:spPr>
          <a:xfrm>
            <a:off x="325733" y="26276292"/>
            <a:ext cx="13197807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necessary to develop projects that contribute to promoting the use of the vaccine, to improve the protection and immunity of children.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con&#10;&#10;Description automatically generated" id="120" name="Google Shape;120;p1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15820853" y="13196167"/>
            <a:ext cx="3421402" cy="1700222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"/>
          <p:cNvSpPr txBox="1"/>
          <p:nvPr/>
        </p:nvSpPr>
        <p:spPr>
          <a:xfrm>
            <a:off x="15704719" y="15442834"/>
            <a:ext cx="896245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https://www.shutterstock.com/es/image-vector/kids-icon-vector-illustration-1170447067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22" name="Google Shape;122;p1"/>
          <p:cNvSpPr/>
          <p:nvPr/>
        </p:nvSpPr>
        <p:spPr>
          <a:xfrm>
            <a:off x="19282678" y="13906202"/>
            <a:ext cx="996088" cy="47639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"/>
          <p:cNvSpPr txBox="1"/>
          <p:nvPr/>
        </p:nvSpPr>
        <p:spPr>
          <a:xfrm>
            <a:off x="20019816" y="13790735"/>
            <a:ext cx="3912692" cy="630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1- 5 years</a:t>
            </a:r>
            <a:endParaRPr sz="3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"/>
          <p:cNvSpPr/>
          <p:nvPr/>
        </p:nvSpPr>
        <p:spPr>
          <a:xfrm>
            <a:off x="23317539" y="13829256"/>
            <a:ext cx="996088" cy="47639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1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24748311" y="13332761"/>
            <a:ext cx="1957569" cy="1132639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"/>
          <p:cNvSpPr txBox="1"/>
          <p:nvPr/>
        </p:nvSpPr>
        <p:spPr>
          <a:xfrm>
            <a:off x="25258819" y="14510033"/>
            <a:ext cx="4822297" cy="630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Bogotá vs New York</a:t>
            </a:r>
            <a:endParaRPr/>
          </a:p>
        </p:txBody>
      </p:sp>
      <p:pic>
        <p:nvPicPr>
          <p:cNvPr descr="A picture containing Word&#10;&#10;Description automatically generated" id="127" name="Google Shape;127;p1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27413811" y="13268666"/>
            <a:ext cx="2438981" cy="1298347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"/>
          <p:cNvSpPr txBox="1"/>
          <p:nvPr/>
        </p:nvSpPr>
        <p:spPr>
          <a:xfrm>
            <a:off x="24554033" y="15338625"/>
            <a:ext cx="734129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2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https://historiasdenuevayork.es/2011/07/06/bandera-de-la-ciudad-de-nueva-york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/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"/>
          <p:cNvSpPr txBox="1"/>
          <p:nvPr/>
        </p:nvSpPr>
        <p:spPr>
          <a:xfrm>
            <a:off x="21229694" y="30108292"/>
            <a:ext cx="564448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Proposed Intervention</a:t>
            </a:r>
            <a:endParaRPr/>
          </a:p>
        </p:txBody>
      </p:sp>
      <p:sp>
        <p:nvSpPr>
          <p:cNvPr id="130" name="Google Shape;130;p1"/>
          <p:cNvSpPr txBox="1"/>
          <p:nvPr/>
        </p:nvSpPr>
        <p:spPr>
          <a:xfrm>
            <a:off x="15825534" y="6867369"/>
            <a:ext cx="626087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Purpose</a:t>
            </a:r>
            <a:endParaRPr/>
          </a:p>
        </p:txBody>
      </p:sp>
      <p:pic>
        <p:nvPicPr>
          <p:cNvPr descr="Graphical user interface, application&#10;&#10;Description automatically generated" id="131" name="Google Shape;131;p1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14929897" y="33071075"/>
            <a:ext cx="7868518" cy="5926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22963051" y="32906307"/>
            <a:ext cx="8675665" cy="592645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"/>
          <p:cNvSpPr txBox="1"/>
          <p:nvPr/>
        </p:nvSpPr>
        <p:spPr>
          <a:xfrm>
            <a:off x="14691263" y="30976367"/>
            <a:ext cx="1607275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educate the public through social media platforms and combat false information.</a:t>
            </a:r>
            <a:endParaRPr/>
          </a:p>
        </p:txBody>
      </p:sp>
      <p:pic>
        <p:nvPicPr>
          <p:cNvPr descr="Chart, line chart&#10;&#10;Description automatically generated" id="134" name="Google Shape;134;p1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14597190" y="17327526"/>
            <a:ext cx="9770059" cy="33664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able&#10;&#10;Description automatically generated" id="135" name="Google Shape;135;p1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14691265" y="23249220"/>
            <a:ext cx="9581907" cy="38834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able&#10;&#10;Description automatically generated" id="136" name="Google Shape;136;p1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24554032" y="25002115"/>
            <a:ext cx="7084683" cy="4365686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"/>
          <p:cNvSpPr txBox="1"/>
          <p:nvPr/>
        </p:nvSpPr>
        <p:spPr>
          <a:xfrm>
            <a:off x="10592995" y="18461581"/>
            <a:ext cx="405303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2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https://en.wikipedia.org/wiki/Measles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able&#10;&#10;Description automatically generated" id="138" name="Google Shape;138;p1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24749520" y="17340400"/>
            <a:ext cx="6889197" cy="3366423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"/>
          <p:cNvSpPr txBox="1"/>
          <p:nvPr/>
        </p:nvSpPr>
        <p:spPr>
          <a:xfrm>
            <a:off x="14691263" y="27691367"/>
            <a:ext cx="9581907" cy="1708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Anecdotal reports suggested that parents were holding “measles parties” to deliberately expose their unimmunized children to measles. </a:t>
            </a:r>
            <a:endParaRPr sz="3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"/>
          <p:cNvSpPr txBox="1"/>
          <p:nvPr/>
        </p:nvSpPr>
        <p:spPr>
          <a:xfrm>
            <a:off x="24932808" y="23226443"/>
            <a:ext cx="5640808" cy="1708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649 confirmed cases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Median Age: 3 years old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Unvaccinated 85.8%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"/>
          <p:cNvSpPr txBox="1"/>
          <p:nvPr/>
        </p:nvSpPr>
        <p:spPr>
          <a:xfrm>
            <a:off x="20164895" y="16464578"/>
            <a:ext cx="919588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Data: Bogota vs. New York City</a:t>
            </a: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"/>
          <p:cNvSpPr txBox="1"/>
          <p:nvPr/>
        </p:nvSpPr>
        <p:spPr>
          <a:xfrm>
            <a:off x="14578027" y="21810776"/>
            <a:ext cx="16622139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In 2013 and 2014 New York City experienced an outbreak, 58 and 25 cases respectively  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2015-2018 cases remained low.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3" name="Google Shape;143;p1"/>
          <p:cNvCxnSpPr/>
          <p:nvPr/>
        </p:nvCxnSpPr>
        <p:spPr>
          <a:xfrm>
            <a:off x="15979080" y="21390970"/>
            <a:ext cx="13810617" cy="44856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4" name="Google Shape;144;p1"/>
          <p:cNvSpPr txBox="1"/>
          <p:nvPr/>
        </p:nvSpPr>
        <p:spPr>
          <a:xfrm>
            <a:off x="15204450" y="20625161"/>
            <a:ext cx="7957792" cy="2951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18" u="sng">
                <a:solidFill>
                  <a:srgbClr val="3D4594"/>
                </a:solidFill>
                <a:latin typeface="Calibri"/>
                <a:ea typeface="Calibri"/>
                <a:cs typeface="Calibri"/>
                <a:sym typeface="Calibri"/>
                <a:hlinkClick r:id="rId3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https://saludata.saludcapital.gov.co/osb/index.php/datos-de-salud/enfermedades-trasmisibles/vacunacion/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"/>
          <p:cNvSpPr/>
          <p:nvPr/>
        </p:nvSpPr>
        <p:spPr>
          <a:xfrm>
            <a:off x="7918152" y="36747046"/>
            <a:ext cx="4821469" cy="1878174"/>
          </a:xfrm>
          <a:prstGeom prst="rect">
            <a:avLst/>
          </a:prstGeom>
          <a:solidFill>
            <a:schemeClr val="accent6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"/>
          <p:cNvSpPr txBox="1"/>
          <p:nvPr/>
        </p:nvSpPr>
        <p:spPr>
          <a:xfrm flipH="1">
            <a:off x="14691263" y="27186102"/>
            <a:ext cx="9581906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Zucker, J. R., et al. (2020). Consequences of Undervaccination — Measles Outbreak, New York City, 2018–2019. </a:t>
            </a:r>
            <a:r>
              <a:rPr i="1" lang="en-US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New England Journal of Medicine</a:t>
            </a:r>
            <a:r>
              <a:rPr lang="en-US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i="1" lang="en-US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382</a:t>
            </a:r>
            <a:r>
              <a:rPr lang="en-US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(11), 1009–1017. </a:t>
            </a:r>
            <a:r>
              <a:rPr lang="en-US" sz="11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https://doi.org/10.1056/nejmoa1912514</a:t>
            </a:r>
            <a:r>
              <a:rPr lang="en-US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"/>
          <p:cNvSpPr txBox="1"/>
          <p:nvPr/>
        </p:nvSpPr>
        <p:spPr>
          <a:xfrm>
            <a:off x="7761610" y="36797504"/>
            <a:ext cx="5143145" cy="170816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Indicators:  </a:t>
            </a:r>
            <a:endParaRPr sz="3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Child mortality rate (SDG)</a:t>
            </a:r>
            <a:endParaRPr sz="3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MMR Vaccination</a:t>
            </a:r>
            <a:r>
              <a:rPr b="1" lang="en-US" sz="3500">
                <a:solidFill>
                  <a:srgbClr val="75D74A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3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"/>
          <p:cNvSpPr/>
          <p:nvPr/>
        </p:nvSpPr>
        <p:spPr>
          <a:xfrm rot="2340000">
            <a:off x="6980654" y="30569936"/>
            <a:ext cx="520184" cy="1538463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"/>
          <p:cNvSpPr txBox="1"/>
          <p:nvPr/>
        </p:nvSpPr>
        <p:spPr>
          <a:xfrm>
            <a:off x="17100899" y="14518708"/>
            <a:ext cx="216156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Children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2022-05-18T15:53:21Z</dcterms:created>
  <dc:creator>Liliana Andrea Naranjo Amaya</dc:creator>
</cp:coreProperties>
</file>